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4"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3F3A928F-CDF8-4E54-80A0-52A9243CCEC2}"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E27A64FB-AB1B-4AE3-AC05-A94B723D1058}" type="datetimeFigureOut">
              <a:rPr lang="en-US"/>
              <a:pPr>
                <a:defRPr/>
              </a:pPr>
              <a:t>2/25/2015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8117823D-8BED-471D-A9A8-B53A649EAC0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2ED41C57-4641-4C72-A8AA-ECED8DE21C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2A941B68-62E4-434D-AF86-BF654C61D72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9CFEC9E8-35A2-4ED3-868B-487CB466C8B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C3F6A2FF-3E86-4A79-819F-6623C5647FC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6CE9EEFE-12E9-4E00-B471-B21DA3A9416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7D26B74C-0903-4591-8E54-0AD59FD6DE4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EBB0E6D7-9AFE-44F7-86F0-52C16655EB3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ECA8CED1-476A-4394-B183-F09F59F720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7CF5CFEB-2FC1-4359-B5CE-27F2704AE55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412338A2-B554-4354-B3BD-9655130D511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5FF3587E-7F74-48F2-9A92-DD00DC8A904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4" r:id="rId1"/>
    <p:sldLayoutId id="2147484010" r:id="rId2"/>
    <p:sldLayoutId id="2147484015" r:id="rId3"/>
    <p:sldLayoutId id="2147484016" r:id="rId4"/>
    <p:sldLayoutId id="2147484017" r:id="rId5"/>
    <p:sldLayoutId id="2147484018" r:id="rId6"/>
    <p:sldLayoutId id="2147484011" r:id="rId7"/>
    <p:sldLayoutId id="2147484019" r:id="rId8"/>
    <p:sldLayoutId id="2147484020" r:id="rId9"/>
    <p:sldLayoutId id="2147484012" r:id="rId10"/>
    <p:sldLayoutId id="2147484013"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2014</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Venezuela </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Slip/Trip/Fall from same level</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5115856"/>
        </p:xfrm>
        <a:graphic>
          <a:graphicData uri="http://schemas.openxmlformats.org/drawingml/2006/table">
            <a:tbl>
              <a:tblPr/>
              <a:tblGrid>
                <a:gridCol w="4448175"/>
                <a:gridCol w="663575"/>
                <a:gridCol w="3795713"/>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241549">
                <a:tc>
                  <a:txBody>
                    <a:bodyPr/>
                    <a:lstStyle/>
                    <a:p>
                      <a:r>
                        <a:rPr kumimoji="0" lang="en-US" sz="1800" kern="1200" dirty="0" smtClean="0">
                          <a:solidFill>
                            <a:schemeClr val="tx1"/>
                          </a:solidFill>
                          <a:effectLst/>
                          <a:latin typeface="+mn-lt"/>
                          <a:ea typeface="+mn-ea"/>
                          <a:cs typeface="+mn-cs"/>
                        </a:rPr>
                        <a:t>The employee was getting out of a company SUV at a client site.  As he was exiting the vehicle, he stepped onto an uneven sewer cover that was not properly installed, causing his foot to roll and his knee to twist.  This resulted in a sprain and </a:t>
                      </a:r>
                      <a:r>
                        <a:rPr kumimoji="0" lang="en-US" sz="1800" kern="1200" dirty="0" err="1" smtClean="0">
                          <a:solidFill>
                            <a:schemeClr val="tx1"/>
                          </a:solidFill>
                          <a:effectLst/>
                          <a:latin typeface="+mn-lt"/>
                          <a:ea typeface="+mn-ea"/>
                          <a:cs typeface="+mn-cs"/>
                        </a:rPr>
                        <a:t>hemarthrosis</a:t>
                      </a:r>
                      <a:r>
                        <a:rPr kumimoji="0" lang="en-US" sz="1800" kern="1200" dirty="0" smtClean="0">
                          <a:solidFill>
                            <a:schemeClr val="tx1"/>
                          </a:solidFill>
                          <a:effectLst/>
                          <a:latin typeface="+mn-lt"/>
                          <a:ea typeface="+mn-ea"/>
                          <a:cs typeface="+mn-cs"/>
                        </a:rPr>
                        <a:t> (bleeding into the joint) of the left knee.  </a:t>
                      </a: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28762">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Lack of awareness of hazardous condition.</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lang="en-US" sz="1400" dirty="0" smtClean="0"/>
                        <a:t>Enforce Risk Assessment procedure even</a:t>
                      </a:r>
                      <a:r>
                        <a:rPr lang="en-US" sz="1400" baseline="0" dirty="0" smtClean="0"/>
                        <a:t> for low risk activities.</a:t>
                      </a:r>
                      <a:endParaRPr lang="en-US" sz="1400" dirty="0"/>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9484"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19485" name="Picture 5" descr="F:\DCIM\101MSDCF\DSC04545.JPG"/>
          <p:cNvPicPr>
            <a:picLocks noChangeAspect="1" noChangeArrowheads="1"/>
          </p:cNvPicPr>
          <p:nvPr/>
        </p:nvPicPr>
        <p:blipFill>
          <a:blip r:embed="rId5" cstate="print"/>
          <a:srcRect l="19644" b="18452"/>
          <a:stretch>
            <a:fillRect/>
          </a:stretch>
        </p:blipFill>
        <p:spPr bwMode="auto">
          <a:xfrm>
            <a:off x="5949950" y="1628775"/>
            <a:ext cx="1905000" cy="1450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17379</TotalTime>
  <Words>108</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479</cp:revision>
  <cp:lastPrinted>2003-11-04T16:53:27Z</cp:lastPrinted>
  <dcterms:created xsi:type="dcterms:W3CDTF">2004-01-23T18:06:09Z</dcterms:created>
  <dcterms:modified xsi:type="dcterms:W3CDTF">2015-02-25T08:42:41Z</dcterms:modified>
</cp:coreProperties>
</file>