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44"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varScale="1">
        <p:scale>
          <a:sx n="77" d="100"/>
          <a:sy n="77" d="100"/>
        </p:scale>
        <p:origin x="-850" y="-77"/>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3F3A928F-CDF8-4E54-80A0-52A9243CCEC2}"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p:spPr>
        <p:txBody>
          <a:bodyPr/>
          <a:lstStyle/>
          <a:p>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E27A64FB-AB1B-4AE3-AC05-A94B723D1058}" type="datetimeFigureOut">
              <a:rPr lang="en-US"/>
              <a:pPr>
                <a:defRPr/>
              </a:pPr>
              <a:t>2/25/2015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117823D-8BED-471D-A9A8-B53A649EAC0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2ED41C57-4641-4C72-A8AA-ECED8DE21C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2A941B68-62E4-434D-AF86-BF654C61D72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9CFEC9E8-35A2-4ED3-868B-487CB466C8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C3F6A2FF-3E86-4A79-819F-6623C5647F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6CE9EEFE-12E9-4E00-B471-B21DA3A9416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7D26B74C-0903-4591-8E54-0AD59FD6DE4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EBB0E6D7-9AFE-44F7-86F0-52C16655EB3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ECA8CED1-476A-4394-B183-F09F59F720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7CF5CFEB-2FC1-4359-B5CE-27F2704AE55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412338A2-B554-4354-B3BD-9655130D511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FF3587E-7F74-48F2-9A92-DD00DC8A90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4" r:id="rId1"/>
    <p:sldLayoutId id="2147484010" r:id="rId2"/>
    <p:sldLayoutId id="2147484015" r:id="rId3"/>
    <p:sldLayoutId id="2147484016" r:id="rId4"/>
    <p:sldLayoutId id="2147484017" r:id="rId5"/>
    <p:sldLayoutId id="2147484018" r:id="rId6"/>
    <p:sldLayoutId id="2147484011" r:id="rId7"/>
    <p:sldLayoutId id="2147484019" r:id="rId8"/>
    <p:sldLayoutId id="2147484020" r:id="rId9"/>
    <p:sldLayoutId id="2147484012" r:id="rId10"/>
    <p:sldLayoutId id="2147484013"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2014</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Venezuela </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 Slip/Trip/Fall from same level</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5115856"/>
        </p:xfrm>
        <a:graphic>
          <a:graphicData uri="http://schemas.openxmlformats.org/drawingml/2006/table">
            <a:tbl>
              <a:tblPr/>
              <a:tblGrid>
                <a:gridCol w="4448175"/>
                <a:gridCol w="663575"/>
                <a:gridCol w="3795713"/>
              </a:tblGrid>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r>
              <a:tr h="2241549">
                <a:tc>
                  <a:txBody>
                    <a:bodyPr/>
                    <a:lstStyle/>
                    <a:p>
                      <a:r>
                        <a:rPr kumimoji="0" lang="en-US" sz="1800" kern="1200" dirty="0" smtClean="0">
                          <a:solidFill>
                            <a:schemeClr val="tx1"/>
                          </a:solidFill>
                          <a:effectLst/>
                          <a:latin typeface="+mn-lt"/>
                          <a:ea typeface="+mn-ea"/>
                          <a:cs typeface="+mn-cs"/>
                        </a:rPr>
                        <a:t>The employee was getting out of a company SUV at a client site.  As he was exiting the vehicle, he stepped onto an uneven sewer cover that was not properly installed, causing his foot to roll and his knee to twist.  This resulted in a sprain and </a:t>
                      </a:r>
                      <a:r>
                        <a:rPr kumimoji="0" lang="en-US" sz="1800" kern="1200" dirty="0" err="1" smtClean="0">
                          <a:solidFill>
                            <a:schemeClr val="tx1"/>
                          </a:solidFill>
                          <a:effectLst/>
                          <a:latin typeface="+mn-lt"/>
                          <a:ea typeface="+mn-ea"/>
                          <a:cs typeface="+mn-cs"/>
                        </a:rPr>
                        <a:t>hemarthrosis</a:t>
                      </a:r>
                      <a:r>
                        <a:rPr kumimoji="0" lang="en-US" sz="1800" kern="1200" dirty="0" smtClean="0">
                          <a:solidFill>
                            <a:schemeClr val="tx1"/>
                          </a:solidFill>
                          <a:effectLst/>
                          <a:latin typeface="+mn-lt"/>
                          <a:ea typeface="+mn-ea"/>
                          <a:cs typeface="+mn-cs"/>
                        </a:rPr>
                        <a:t> (bleeding into the joint) of the left knee.  </a:t>
                      </a: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endParaRPr lang="en-US"/>
                    </a:p>
                  </a:txBody>
                  <a:tcPr/>
                </a:tc>
                <a:tc hMerge="1" vMerge="1">
                  <a:txBody>
                    <a:bodyPr/>
                    <a:lstStyle/>
                    <a:p>
                      <a:endParaRPr lang="en-US"/>
                    </a:p>
                  </a:txBody>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r>
              <a:tr h="1528762">
                <a:tc rowSpan="2">
                  <a:txBody>
                    <a:bodyPr/>
                    <a:lstStyle/>
                    <a:p>
                      <a:pPr marL="228600" marR="0" lvl="0" indent="-228600" algn="l" defTabSz="914400" rtl="0" eaLnBrk="1" fontAlgn="base" latinLnBrk="0" hangingPunct="1">
                        <a:lnSpc>
                          <a:spcPct val="100000"/>
                        </a:lnSpc>
                        <a:spcBef>
                          <a:spcPct val="0"/>
                        </a:spcBef>
                        <a:spcAft>
                          <a:spcPts val="600"/>
                        </a:spcAft>
                        <a:buClrTx/>
                        <a:buSzTx/>
                        <a:buFont typeface="+mj-lt"/>
                        <a:buNone/>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Lack of awareness of hazardous condition.</a:t>
                      </a:r>
                    </a:p>
                    <a:p>
                      <a:pPr marL="228600" marR="0" lvl="0" indent="-2286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r>
                        <a:rPr lang="en-US" sz="1400" dirty="0" smtClean="0"/>
                        <a:t>Enforce Risk Assessment procedure even</a:t>
                      </a:r>
                      <a:r>
                        <a:rPr lang="en-US" sz="1400" baseline="0" dirty="0" smtClean="0"/>
                        <a:t> for low risk activities.</a:t>
                      </a:r>
                      <a:endParaRPr lang="en-US" sz="1400" dirty="0"/>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dirty="0"/>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r>
              <a:tr h="3127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9484"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pic>
        <p:nvPicPr>
          <p:cNvPr id="19485" name="Picture 5" descr="F:\DCIM\101MSDCF\DSC04545.JPG"/>
          <p:cNvPicPr>
            <a:picLocks noChangeAspect="1" noChangeArrowheads="1"/>
          </p:cNvPicPr>
          <p:nvPr/>
        </p:nvPicPr>
        <p:blipFill>
          <a:blip r:embed="rId5" cstate="print"/>
          <a:srcRect l="19644" b="18452"/>
          <a:stretch>
            <a:fillRect/>
          </a:stretch>
        </p:blipFill>
        <p:spPr bwMode="auto">
          <a:xfrm>
            <a:off x="5949950" y="1628775"/>
            <a:ext cx="1905000" cy="1450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17379</TotalTime>
  <Words>108</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Lucida Sans Unicode</vt:lpstr>
      <vt:lpstr>Wingdings 3</vt:lpstr>
      <vt:lpstr>Verdana</vt:lpstr>
      <vt:lpstr>Wingdings 2</vt:lpstr>
      <vt:lpstr>+mj-lt</vt: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479</cp:revision>
  <cp:lastPrinted>2003-11-04T16:53:27Z</cp:lastPrinted>
  <dcterms:created xsi:type="dcterms:W3CDTF">2004-01-23T18:06:09Z</dcterms:created>
  <dcterms:modified xsi:type="dcterms:W3CDTF">2015-02-25T08:42:41Z</dcterms:modified>
</cp:coreProperties>
</file>